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21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7" r:id="rId12"/>
    <p:sldId id="268" r:id="rId13"/>
    <p:sldId id="276" r:id="rId14"/>
    <p:sldId id="269" r:id="rId15"/>
    <p:sldId id="270" r:id="rId16"/>
    <p:sldId id="271" r:id="rId17"/>
    <p:sldId id="273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C7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49" autoAdjust="0"/>
    <p:restoredTop sz="94660"/>
  </p:normalViewPr>
  <p:slideViewPr>
    <p:cSldViewPr snapToGrid="0">
      <p:cViewPr>
        <p:scale>
          <a:sx n="91" d="100"/>
          <a:sy n="91" d="100"/>
        </p:scale>
        <p:origin x="81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01T18:47:36.2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02-01T18:47:40.72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0 0 24575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3708F-98D9-487A-8BF7-9845B928FC6E}" type="datetimeFigureOut">
              <a:rPr lang="en-US" smtClean="0"/>
              <a:t>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189272-0E70-4F64-8505-1CDDB936FC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6326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189272-0E70-4F64-8505-1CDDB936FC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09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189272-0E70-4F64-8505-1CDDB936FC1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9979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45EF2-66D6-4B40-817F-D50AC27FE017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434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5C185-03E8-4DB7-93F1-7FDD74E36DF0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028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0096E-C02D-4563-AFA4-26F5CF740D18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43632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D49D27-61A6-4EDE-B789-7309AE9B0D62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651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B7B8E0-1115-44EA-8661-D1E17322D80C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36687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F4B32-0F5A-419E-9475-50169EBE7226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57738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2E9D7D-4592-4160-80F3-473A1AC4B5A6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6947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8FD9F-1309-4F41-BAA2-2A75E0790F5C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217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268F2-5E78-437F-BA15-5BAFC1AC7243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30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D74E6-1937-4416-BF05-4F83C0F6057B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9682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A920F-538A-4992-828A-CC5337D84DA8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63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4A86C-261E-406E-A611-5E7408AE2A62}" type="datetime1">
              <a:rPr lang="en-US" smtClean="0"/>
              <a:t>2/2/2025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3566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DC623-BB11-4EEE-B49E-878FEBE9436A}" type="datetime1">
              <a:rPr lang="en-US" smtClean="0"/>
              <a:t>2/2/2025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24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229A6-849C-4AD2-917A-6FFE933B9926}" type="datetime1">
              <a:rPr lang="en-US" smtClean="0"/>
              <a:t>2/2/2025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016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E7A20-AC54-43D0-A6E5-36F5890F40EE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644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C8E73-E7CD-4AF7-82AB-58A55B581130}" type="datetime1">
              <a:rPr lang="en-US" smtClean="0"/>
              <a:t>2/2/2025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65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B1DD5A-D0D6-44CB-AE7E-C626A9C53381}" type="datetime1">
              <a:rPr lang="en-US" smtClean="0"/>
              <a:t>2/2/2025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76F1B28A-1ED4-4A71-9F6B-97C38B8B9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74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13" r:id="rId6"/>
    <p:sldLayoutId id="2147483714" r:id="rId7"/>
    <p:sldLayoutId id="2147483715" r:id="rId8"/>
    <p:sldLayoutId id="2147483716" r:id="rId9"/>
    <p:sldLayoutId id="2147483717" r:id="rId10"/>
    <p:sldLayoutId id="2147483718" r:id="rId11"/>
    <p:sldLayoutId id="2147483719" r:id="rId12"/>
    <p:sldLayoutId id="2147483720" r:id="rId13"/>
    <p:sldLayoutId id="2147483721" r:id="rId14"/>
    <p:sldLayoutId id="2147483722" r:id="rId15"/>
    <p:sldLayoutId id="214748372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us.profinet.com/profibusonline" TargetMode="External"/><Relationship Id="rId2" Type="http://schemas.openxmlformats.org/officeDocument/2006/relationships/hyperlink" Target="https://www.bing.com/videos/riverview/relatedvideo?&amp;q=profibus+specification&amp;&amp;mid=AC391AA97777DDAE3026AC391AA97777DDAE3026&amp;mmscn=mtsc&amp;aps=0&amp;FORM=VRDGAR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.jpeg"/><Relationship Id="rId4" Type="http://schemas.openxmlformats.org/officeDocument/2006/relationships/hyperlink" Target="https://cache.industry.siemens.com/dl/files/591/35222591/att_105793/v1/mn_pbnets_76.pdf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customXml" Target="../ink/ink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F12D-39EA-E8EF-EC3F-EB7CA0EAD9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Profibus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7C39C-96B6-5CDA-4FFE-722D1B9B263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rtl="1"/>
            <a:r>
              <a:rPr lang="en-US" dirty="0"/>
              <a:t>Presenter:  Abolfazl Daniali</a:t>
            </a:r>
          </a:p>
        </p:txBody>
      </p:sp>
      <p:pic>
        <p:nvPicPr>
          <p:cNvPr id="307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9913254F-E14E-B6D6-1B10-FCC73C5527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21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F57CE-9F29-60F3-E960-F27D3C504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7572" y="302736"/>
            <a:ext cx="8915399" cy="1468800"/>
          </a:xfrm>
        </p:spPr>
        <p:txBody>
          <a:bodyPr>
            <a:normAutofit/>
          </a:bodyPr>
          <a:lstStyle/>
          <a:p>
            <a:r>
              <a:rPr lang="en-US" sz="3200" dirty="0"/>
              <a:t>PROFIBUS Communication – token passing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88876-613F-99EA-5726-1B6B5FCF0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04975" y="1707526"/>
            <a:ext cx="8915399" cy="3442948"/>
          </a:xfrm>
        </p:spPr>
        <p:txBody>
          <a:bodyPr/>
          <a:lstStyle/>
          <a:p>
            <a:r>
              <a:rPr lang="en-US" dirty="0"/>
              <a:t>During power up , lowest address master commences the initialization </a:t>
            </a:r>
          </a:p>
          <a:p>
            <a:r>
              <a:rPr lang="en-US" dirty="0"/>
              <a:t>and keeps the token with itself </a:t>
            </a:r>
          </a:p>
          <a:p>
            <a:r>
              <a:rPr lang="en-US" dirty="0"/>
              <a:t>When a master receives the token it can pass message to any slave or master 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25CC5E-5C9F-CC79-3BD2-0A039A259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124" y="3407438"/>
            <a:ext cx="4881560" cy="2250810"/>
          </a:xfrm>
          <a:prstGeom prst="rect">
            <a:avLst/>
          </a:prstGeom>
        </p:spPr>
      </p:pic>
      <p:pic>
        <p:nvPicPr>
          <p:cNvPr id="7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F1DFD22B-08A7-E28B-E49F-9B08C52A49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9251" y="398736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loud 9">
            <a:extLst>
              <a:ext uri="{FF2B5EF4-FFF2-40B4-BE49-F238E27FC236}">
                <a16:creationId xmlns:a16="http://schemas.microsoft.com/office/drawing/2014/main" id="{C7F46990-0B37-FB38-C244-71319A1E9D93}"/>
              </a:ext>
            </a:extLst>
          </p:cNvPr>
          <p:cNvSpPr/>
          <p:nvPr/>
        </p:nvSpPr>
        <p:spPr>
          <a:xfrm>
            <a:off x="7626291" y="3501970"/>
            <a:ext cx="4135823" cy="2250810"/>
          </a:xfrm>
          <a:prstGeom prst="cloud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This software token is passed between the masters in ascending order, resulting in formation of a </a:t>
            </a:r>
            <a:r>
              <a:rPr lang="en-US" sz="1400" dirty="0">
                <a:solidFill>
                  <a:srgbClr val="FF0000"/>
                </a:solidFill>
              </a:rPr>
              <a:t>logical ring </a:t>
            </a:r>
            <a:r>
              <a:rPr lang="en-US" sz="1400" dirty="0">
                <a:solidFill>
                  <a:schemeClr val="tx1"/>
                </a:solidFill>
              </a:rPr>
              <a:t>despite a bus topology.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519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EEC5D-606E-CCB9-5515-377421F66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1" y="671599"/>
            <a:ext cx="8915399" cy="1468800"/>
          </a:xfrm>
        </p:spPr>
        <p:txBody>
          <a:bodyPr>
            <a:normAutofit/>
          </a:bodyPr>
          <a:lstStyle/>
          <a:p>
            <a:r>
              <a:rPr lang="en-US" sz="3200" dirty="0"/>
              <a:t>PROFIBUS Communication – polling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A1BC42-4E24-0A45-4EA9-3C8886C439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2475722"/>
            <a:ext cx="8915399" cy="2432180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Master</a:t>
            </a:r>
            <a:r>
              <a:rPr lang="en-US" dirty="0"/>
              <a:t> initiates communication using </a:t>
            </a:r>
            <a:r>
              <a:rPr lang="en-US" b="1" dirty="0"/>
              <a:t>Cyclic or Acyclic Messaging</a:t>
            </a:r>
            <a:r>
              <a:rPr lang="en-US" dirty="0"/>
              <a:t>.</a:t>
            </a:r>
          </a:p>
          <a:p>
            <a:r>
              <a:rPr lang="en-US" dirty="0"/>
              <a:t>Slaves </a:t>
            </a:r>
            <a:r>
              <a:rPr lang="en-US" b="1" dirty="0"/>
              <a:t>only respond</a:t>
            </a:r>
            <a:r>
              <a:rPr lang="en-US" dirty="0"/>
              <a:t> when queried by the Master (they never initiate communication).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FE5B1B-8506-6F27-9BD1-0B8C3D060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1" y="3691812"/>
            <a:ext cx="4161366" cy="272445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95E4046-5B4F-36C4-FBAB-40F7AC33F27B}"/>
              </a:ext>
            </a:extLst>
          </p:cNvPr>
          <p:cNvSpPr/>
          <p:nvPr/>
        </p:nvSpPr>
        <p:spPr>
          <a:xfrm>
            <a:off x="4161453" y="3691811"/>
            <a:ext cx="2589124" cy="1477347"/>
          </a:xfrm>
          <a:prstGeom prst="rect">
            <a:avLst/>
          </a:prstGeom>
          <a:solidFill>
            <a:srgbClr val="AAC759"/>
          </a:solidFill>
          <a:ln>
            <a:solidFill>
              <a:srgbClr val="AAC759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F10D0E3B-0215-8876-F1B3-309CA5F26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171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5BC7D-78EA-FCC3-6394-56D0314EB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883093"/>
            <a:ext cx="8915399" cy="1468800"/>
          </a:xfrm>
        </p:spPr>
        <p:txBody>
          <a:bodyPr/>
          <a:lstStyle/>
          <a:p>
            <a:r>
              <a:rPr lang="en-US" dirty="0"/>
              <a:t>Polling-cyclic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88F6D-CA6D-31F7-DF08-89837149E0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2544146"/>
            <a:ext cx="8915399" cy="3153747"/>
          </a:xfrm>
        </p:spPr>
        <p:txBody>
          <a:bodyPr/>
          <a:lstStyle/>
          <a:p>
            <a:r>
              <a:rPr lang="en-US" dirty="0"/>
              <a:t>Used for </a:t>
            </a:r>
            <a:r>
              <a:rPr lang="en-US" b="1" dirty="0"/>
              <a:t>real-time control</a:t>
            </a:r>
            <a:r>
              <a:rPr lang="en-US" dirty="0"/>
              <a:t>, where the Master continuously polls Slaves.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Process: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Master sends a </a:t>
            </a:r>
            <a:r>
              <a:rPr lang="en-US" b="1" dirty="0"/>
              <a:t>Cyclic Data Request</a:t>
            </a:r>
            <a:r>
              <a:rPr lang="en-US" dirty="0"/>
              <a:t>.(request frame)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Slave </a:t>
            </a:r>
            <a:r>
              <a:rPr lang="en-US" b="1" dirty="0"/>
              <a:t>processes the request</a:t>
            </a:r>
            <a:r>
              <a:rPr lang="en-US" dirty="0"/>
              <a:t> and replies with data.(response frame)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This process repeats </a:t>
            </a:r>
            <a:r>
              <a:rPr lang="en-US" b="1" dirty="0"/>
              <a:t>at predefined intervals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PLC (Master)</a:t>
            </a:r>
            <a:r>
              <a:rPr lang="en-US" dirty="0"/>
              <a:t> repeatedly polls a </a:t>
            </a:r>
            <a:r>
              <a:rPr lang="en-US" b="1" dirty="0"/>
              <a:t>sensor (Slave)</a:t>
            </a:r>
            <a:r>
              <a:rPr lang="en-US" dirty="0"/>
              <a:t> for temperature values every </a:t>
            </a:r>
            <a:r>
              <a:rPr lang="en-US" b="1" dirty="0"/>
              <a:t>10ms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0BFBA489-9893-04D8-5D14-F596F4674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6056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FE722-9408-69E5-EC0C-F8F509265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694294"/>
            <a:ext cx="8915399" cy="1468800"/>
          </a:xfrm>
        </p:spPr>
        <p:txBody>
          <a:bodyPr/>
          <a:lstStyle/>
          <a:p>
            <a:r>
              <a:rPr lang="en-US" dirty="0"/>
              <a:t>Polling-cyclic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8D5B9E-1D77-FDF0-C405-6DB8D52F63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1" y="5386156"/>
            <a:ext cx="8915399" cy="860400"/>
          </a:xfrm>
        </p:spPr>
        <p:txBody>
          <a:bodyPr/>
          <a:lstStyle/>
          <a:p>
            <a:r>
              <a:rPr lang="en-US" u="sng" dirty="0"/>
              <a:t>Header and Trailer </a:t>
            </a:r>
            <a:r>
              <a:rPr lang="en-US" dirty="0"/>
              <a:t>sections consists of information for </a:t>
            </a:r>
            <a:r>
              <a:rPr lang="en-US" b="1" dirty="0"/>
              <a:t>addressing</a:t>
            </a:r>
            <a:r>
              <a:rPr lang="en-US" dirty="0"/>
              <a:t> , </a:t>
            </a:r>
            <a:r>
              <a:rPr lang="en-US" b="1" dirty="0"/>
              <a:t>error checking </a:t>
            </a:r>
            <a:r>
              <a:rPr lang="en-US" dirty="0"/>
              <a:t>and other </a:t>
            </a:r>
            <a:r>
              <a:rPr lang="en-US" b="1" dirty="0"/>
              <a:t>protocol related data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B1C75A-EF2B-0751-7FFC-6568AA2E8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2286426"/>
            <a:ext cx="6265069" cy="2965888"/>
          </a:xfrm>
          <a:prstGeom prst="rect">
            <a:avLst/>
          </a:prstGeom>
        </p:spPr>
      </p:pic>
      <p:pic>
        <p:nvPicPr>
          <p:cNvPr id="6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16CEA45C-35D4-099F-9FD4-831FE06B06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8862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D9B16-3550-5347-E771-2B82E05EB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1038842"/>
            <a:ext cx="8915399" cy="1468800"/>
          </a:xfrm>
        </p:spPr>
        <p:txBody>
          <a:bodyPr/>
          <a:lstStyle/>
          <a:p>
            <a:r>
              <a:rPr lang="en-US" dirty="0"/>
              <a:t>Polling-Acyclic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BF66D9-1062-A7A1-46AD-47D5000FD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2648763"/>
            <a:ext cx="8915399" cy="2350166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Used for </a:t>
            </a:r>
            <a:r>
              <a:rPr lang="en-US" b="1" dirty="0"/>
              <a:t>non-time-critical data</a:t>
            </a:r>
            <a:r>
              <a:rPr lang="en-US" dirty="0"/>
              <a:t> like diagnostics, configuration, and maintenance.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Process: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Master sends a </a:t>
            </a:r>
            <a:r>
              <a:rPr lang="en-US" b="1" dirty="0"/>
              <a:t>special request</a:t>
            </a:r>
            <a:r>
              <a:rPr lang="en-US" dirty="0"/>
              <a:t> (e.g., a configuration update).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Slave processes the request and responds </a:t>
            </a:r>
            <a:r>
              <a:rPr lang="en-US" b="1" dirty="0"/>
              <a:t>only once</a:t>
            </a:r>
            <a:r>
              <a:rPr lang="en-US" dirty="0"/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normal cyclic process resumes.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Example: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b="1" dirty="0"/>
              <a:t>DCS (Master)</a:t>
            </a:r>
            <a:r>
              <a:rPr lang="en-US" dirty="0"/>
              <a:t> requests </a:t>
            </a:r>
            <a:r>
              <a:rPr lang="en-US" b="1" dirty="0"/>
              <a:t>firmware information</a:t>
            </a:r>
            <a:r>
              <a:rPr lang="en-US" dirty="0"/>
              <a:t> from a field device.</a:t>
            </a:r>
          </a:p>
          <a:p>
            <a:endParaRPr lang="en-US" dirty="0"/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DAE02EA2-CD57-4025-401A-7EA3BE7CF7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6943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4CAEC-3158-E4D0-3403-3D0F4570B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694184"/>
            <a:ext cx="8915399" cy="1468800"/>
          </a:xfrm>
        </p:spPr>
        <p:txBody>
          <a:bodyPr/>
          <a:lstStyle/>
          <a:p>
            <a:r>
              <a:rPr lang="en-US" dirty="0"/>
              <a:t>Error Handling in PROFIBUS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20FB30E-41B4-6F29-B276-1B43D3BDB99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2589212" y="2567032"/>
            <a:ext cx="7956024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Automatic Retransmissions: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If a Slave fails to respond, the Master retries.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Timeouts: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If multiple retries fail, the device is marked as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faulty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Checksum Validation: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Ensures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data integrity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1" name="Picture 3" descr="Error Sign Stock Photos - Image: 21404323">
            <a:extLst>
              <a:ext uri="{FF2B5EF4-FFF2-40B4-BE49-F238E27FC236}">
                <a16:creationId xmlns:a16="http://schemas.microsoft.com/office/drawing/2014/main" id="{CC9537C0-192D-0D12-795B-E7E9AA700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3163" y="3167196"/>
            <a:ext cx="2371896" cy="25052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0047897-D936-155B-5881-970FA23BC47E}"/>
              </a:ext>
            </a:extLst>
          </p:cNvPr>
          <p:cNvSpPr/>
          <p:nvPr/>
        </p:nvSpPr>
        <p:spPr>
          <a:xfrm>
            <a:off x="7723163" y="5497830"/>
            <a:ext cx="2406675" cy="3543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CC83ADF5-A0D3-0625-738B-B1072F6B4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6115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D2FC6-01FC-18D4-C5C9-983591625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9456" y="334311"/>
            <a:ext cx="8915399" cy="1468800"/>
          </a:xfrm>
        </p:spPr>
        <p:txBody>
          <a:bodyPr/>
          <a:lstStyle/>
          <a:p>
            <a:r>
              <a:rPr lang="en-US" dirty="0"/>
              <a:t>Profibus DP and PA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97AE5-A606-296F-CEBB-02851FA9F7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1803110"/>
            <a:ext cx="8915399" cy="4597689"/>
          </a:xfrm>
        </p:spPr>
        <p:txBody>
          <a:bodyPr/>
          <a:lstStyle/>
          <a:p>
            <a:r>
              <a:rPr lang="en-US" b="1" dirty="0"/>
              <a:t>PROFIBUS is mainly used for high-speed input/output devices and to link intelligent devices such as drives.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It can use different physical layers such as </a:t>
            </a:r>
            <a:r>
              <a:rPr lang="en-US" b="1" dirty="0"/>
              <a:t>RS-485 (most common), wireless, or fiber optics</a:t>
            </a:r>
            <a:r>
              <a:rPr lang="en-US" dirty="0"/>
              <a:t>.</a:t>
            </a:r>
          </a:p>
          <a:p>
            <a:r>
              <a:rPr lang="en-US" b="1" dirty="0"/>
              <a:t>PROFIBUS PA refers to the following additional features: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Bus powered by using the </a:t>
            </a:r>
            <a:r>
              <a:rPr lang="en-US" b="1" dirty="0"/>
              <a:t>Manchester encoded Bus Powered (MBP)</a:t>
            </a:r>
            <a:r>
              <a:rPr lang="en-US" dirty="0"/>
              <a:t> physical layer according to </a:t>
            </a:r>
            <a:r>
              <a:rPr lang="en-US" b="1" dirty="0"/>
              <a:t>IEC 61158-2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Intrinsically safe design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Configuration over the bus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Device profile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7180AD-DD36-8F6B-69BF-DF76D8128D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2223" y="4467428"/>
            <a:ext cx="4236246" cy="1482545"/>
          </a:xfrm>
          <a:prstGeom prst="rect">
            <a:avLst/>
          </a:prstGeom>
        </p:spPr>
      </p:pic>
      <p:pic>
        <p:nvPicPr>
          <p:cNvPr id="6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9B15046F-1496-D7DC-F107-33A9DBDB3F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648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4C31F-4D3E-4AC3-E461-EF1F34EB0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9516" y="413824"/>
            <a:ext cx="8915399" cy="1468800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6932A-754D-68FD-AC19-8B919C492A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2017643"/>
            <a:ext cx="8915399" cy="4209222"/>
          </a:xfrm>
        </p:spPr>
        <p:txBody>
          <a:bodyPr/>
          <a:lstStyle/>
          <a:p>
            <a:r>
              <a:rPr lang="en-US" dirty="0" err="1"/>
              <a:t>Befor</a:t>
            </a:r>
            <a:r>
              <a:rPr lang="en-US" dirty="0"/>
              <a:t> PROFIBUS </a:t>
            </a:r>
          </a:p>
          <a:p>
            <a:r>
              <a:rPr lang="en-US" dirty="0"/>
              <a:t>Fieldbus</a:t>
            </a:r>
          </a:p>
          <a:p>
            <a:r>
              <a:rPr lang="en-US" dirty="0"/>
              <a:t>Types of Profibus </a:t>
            </a:r>
          </a:p>
          <a:p>
            <a:r>
              <a:rPr lang="en-US" dirty="0"/>
              <a:t>PROFIBUS DP</a:t>
            </a:r>
          </a:p>
          <a:p>
            <a:r>
              <a:rPr lang="en-US" dirty="0"/>
              <a:t>PROFIBUS Communication</a:t>
            </a:r>
          </a:p>
          <a:p>
            <a:r>
              <a:rPr lang="en-US" dirty="0"/>
              <a:t>Error Handling in PROFIBUS</a:t>
            </a:r>
          </a:p>
          <a:p>
            <a:r>
              <a:rPr lang="en-US" dirty="0"/>
              <a:t>Comparing Profibus DP and PA </a:t>
            </a:r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4463A2B7-36BA-BB62-25CB-47ABDDA459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44679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0D9D2-897C-7C3C-3F1A-EF31B5D74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4937" y="1301513"/>
            <a:ext cx="8915399" cy="860400"/>
          </a:xfrm>
        </p:spPr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40C71D-87C2-1AF4-DCE9-BBDED4311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74937" y="2379985"/>
            <a:ext cx="8915399" cy="860400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hlinkClick r:id="rId2"/>
              </a:rPr>
              <a:t>What is PROFIBUS and how it works?</a:t>
            </a:r>
            <a:endParaRPr lang="en-US" dirty="0"/>
          </a:p>
          <a:p>
            <a:r>
              <a:rPr lang="en-US" dirty="0">
                <a:hlinkClick r:id="rId3"/>
              </a:rPr>
              <a:t>Online course on us.profinet.com</a:t>
            </a:r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Siemens: PROFIBUS network manual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183BDBBA-2549-24EA-5D12-3FCFA25614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1811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3B560-F69A-CAA1-B1E7-FF1A39C71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your attention</a:t>
            </a:r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566B149A-D256-509F-9F5F-B5EBE991BB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148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323CE-E3D7-5555-C5F5-2BB10F616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561965"/>
            <a:ext cx="8915399" cy="853178"/>
          </a:xfrm>
        </p:spPr>
        <p:txBody>
          <a:bodyPr/>
          <a:lstStyle/>
          <a:p>
            <a:r>
              <a:rPr lang="en-US" dirty="0" err="1"/>
              <a:t>Befor</a:t>
            </a:r>
            <a:r>
              <a:rPr lang="en-US" dirty="0"/>
              <a:t> PROFIBUS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226EED-2EEF-9C7D-2DB7-E11810CAD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335" y="1665515"/>
            <a:ext cx="7910252" cy="4192328"/>
          </a:xfrm>
          <a:prstGeom prst="rect">
            <a:avLst/>
          </a:prstGeom>
        </p:spPr>
      </p:pic>
      <p:pic>
        <p:nvPicPr>
          <p:cNvPr id="6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AF5F4B59-FF07-AF23-2E39-688E9E084F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490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4C12D-DBC6-C3B9-7F0C-FC26B859D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5070" y="1586535"/>
            <a:ext cx="8915399" cy="1468800"/>
          </a:xfrm>
        </p:spPr>
        <p:txBody>
          <a:bodyPr/>
          <a:lstStyle/>
          <a:p>
            <a:r>
              <a:rPr lang="en-US" dirty="0"/>
              <a:t>Problems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C9542-F0A3-D48F-D109-B701C5E25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2518" y="3298257"/>
            <a:ext cx="9383358" cy="1610073"/>
          </a:xfrm>
        </p:spPr>
        <p:txBody>
          <a:bodyPr>
            <a:normAutofit fontScale="40000" lnSpcReduction="20000"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6000" dirty="0"/>
              <a:t>Extensive cabling due to direct wiring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6000" dirty="0"/>
              <a:t>Diagnostics are limited 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en-US" sz="6000" dirty="0"/>
              <a:t>Signals can be susceptible to unwanted noise  interference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endParaRPr lang="en-US" sz="1600" dirty="0"/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2C05747E-704B-D77D-8052-17408B51CB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09385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00777-76D2-60E9-F1E9-A14039D33C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2126" y="1484542"/>
            <a:ext cx="9906000" cy="893988"/>
          </a:xfrm>
        </p:spPr>
        <p:txBody>
          <a:bodyPr/>
          <a:lstStyle/>
          <a:p>
            <a:r>
              <a:rPr lang="en-US" dirty="0"/>
              <a:t>PROFIBUS =&gt; Process fieldbus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A10C14-D456-8565-8A05-41D23608F5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47697" y="2509157"/>
            <a:ext cx="9906000" cy="3262767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Developed in 1989 by Siemens and PNO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Industrial communication protocol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Open standard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OSI Compliant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Used in Factory automation , Process automation , Drive technology  , Hybrid application</a:t>
            </a:r>
          </a:p>
        </p:txBody>
      </p:sp>
      <p:pic>
        <p:nvPicPr>
          <p:cNvPr id="4098" name="Picture 2" descr="Image result for simens">
            <a:extLst>
              <a:ext uri="{FF2B5EF4-FFF2-40B4-BE49-F238E27FC236}">
                <a16:creationId xmlns:a16="http://schemas.microsoft.com/office/drawing/2014/main" id="{E0C69A81-A406-B27E-27C9-FC1C1FCB6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9483" y="2375228"/>
            <a:ext cx="1601413" cy="938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PNO technology profibus">
            <a:extLst>
              <a:ext uri="{FF2B5EF4-FFF2-40B4-BE49-F238E27FC236}">
                <a16:creationId xmlns:a16="http://schemas.microsoft.com/office/drawing/2014/main" id="{054FB0F0-C41C-3A74-A80B-808A03C283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0095" y="2509157"/>
            <a:ext cx="924416" cy="611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E10C5FC2-B4DB-599A-928C-0AEB0D347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970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B71FD-267D-0459-281A-9D4599BA1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1" y="768793"/>
            <a:ext cx="8915399" cy="1468800"/>
          </a:xfrm>
        </p:spPr>
        <p:txBody>
          <a:bodyPr/>
          <a:lstStyle/>
          <a:p>
            <a:r>
              <a:rPr lang="en-US" dirty="0"/>
              <a:t>What is a fieldbus?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62CA1F-740B-DF0D-2835-E4853A97B2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8069" y="2237593"/>
            <a:ext cx="8915399" cy="1874628"/>
          </a:xfrm>
        </p:spPr>
        <p:txBody>
          <a:bodyPr>
            <a:normAutofit/>
          </a:bodyPr>
          <a:lstStyle/>
          <a:p>
            <a:r>
              <a:rPr lang="en-US" dirty="0"/>
              <a:t> a field bus is a digital , serial , two-way , multi-drop communication link among controllers and its remote I/O, sensors ,</a:t>
            </a:r>
            <a:r>
              <a:rPr lang="en-US" dirty="0" err="1"/>
              <a:t>acutators</a:t>
            </a:r>
            <a:r>
              <a:rPr lang="en-US" dirty="0"/>
              <a:t> and inter-networking components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DF29A8-6049-C6B7-1E9A-5DBC2F65D2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8069" y="3302803"/>
            <a:ext cx="5208814" cy="2921521"/>
          </a:xfrm>
          <a:prstGeom prst="rect">
            <a:avLst/>
          </a:prstGeom>
        </p:spPr>
      </p:pic>
      <p:pic>
        <p:nvPicPr>
          <p:cNvPr id="8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943EE606-2FFE-B7AF-F7B5-26CF0BE14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3092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7DA6C-E391-B360-C523-D02E785F1A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4644" y="954571"/>
            <a:ext cx="8915399" cy="1468800"/>
          </a:xfrm>
        </p:spPr>
        <p:txBody>
          <a:bodyPr/>
          <a:lstStyle/>
          <a:p>
            <a:r>
              <a:rPr lang="en-US" dirty="0"/>
              <a:t>Types of PROFIBUS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653EBB-2D30-EC30-5956-90775D7262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24644" y="2479658"/>
            <a:ext cx="10230982" cy="860400"/>
          </a:xfrm>
        </p:spPr>
        <p:txBody>
          <a:bodyPr/>
          <a:lstStyle/>
          <a:p>
            <a:r>
              <a:rPr lang="en-US" dirty="0"/>
              <a:t>1.PROFIBUS DP (Decentralized Peripherals)	 2.PROFIBUS PA (Process Automation)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182B03-CE80-62D7-4F91-732B1F178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644" y="2909858"/>
            <a:ext cx="4055725" cy="299357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F1CA11-69FC-10DB-4AE9-2197FED195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393" y="2962434"/>
            <a:ext cx="3962036" cy="2940995"/>
          </a:xfrm>
          <a:prstGeom prst="rect">
            <a:avLst/>
          </a:prstGeom>
        </p:spPr>
      </p:pic>
      <p:pic>
        <p:nvPicPr>
          <p:cNvPr id="8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7CDBAB8E-8C46-20CA-3060-E1B8E24346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56156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F6F15-F2ED-1D47-313D-7F30658D2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7007" y="326571"/>
            <a:ext cx="8915399" cy="1468800"/>
          </a:xfrm>
        </p:spPr>
        <p:txBody>
          <a:bodyPr/>
          <a:lstStyle/>
          <a:p>
            <a:r>
              <a:rPr lang="en-US" dirty="0"/>
              <a:t>PROFIBUS DP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2F5D4-A451-FBFA-E3AC-44AB1BB83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27006" y="1711191"/>
            <a:ext cx="8915399" cy="4235520"/>
          </a:xfrm>
        </p:spPr>
        <p:txBody>
          <a:bodyPr/>
          <a:lstStyle/>
          <a:p>
            <a:r>
              <a:rPr lang="en-US" dirty="0"/>
              <a:t>Two types of devices are supported </a:t>
            </a:r>
          </a:p>
          <a:p>
            <a:endParaRPr lang="en-US" dirty="0"/>
          </a:p>
          <a:p>
            <a:r>
              <a:rPr lang="en-US" b="1" dirty="0"/>
              <a:t>Master or active stations </a:t>
            </a:r>
            <a:r>
              <a:rPr lang="en-US" dirty="0"/>
              <a:t>				</a:t>
            </a:r>
            <a:r>
              <a:rPr lang="en-US" b="1" dirty="0"/>
              <a:t>slave or passive stations</a:t>
            </a:r>
          </a:p>
          <a:p>
            <a:endParaRPr lang="en-US" dirty="0"/>
          </a:p>
          <a:p>
            <a:r>
              <a:rPr lang="en-US" dirty="0"/>
              <a:t>Control the bus						receive messages </a:t>
            </a:r>
          </a:p>
          <a:p>
            <a:r>
              <a:rPr lang="en-US" dirty="0"/>
              <a:t>Send message without request 		Send message only on request</a:t>
            </a:r>
          </a:p>
          <a:p>
            <a:endParaRPr lang="en-US" dirty="0"/>
          </a:p>
        </p:txBody>
      </p:sp>
      <p:pic>
        <p:nvPicPr>
          <p:cNvPr id="1028" name="Picture 4" descr="Simple Plc Industrial Flat Design Stock Vector (Royalty Free ...">
            <a:extLst>
              <a:ext uri="{FF2B5EF4-FFF2-40B4-BE49-F238E27FC236}">
                <a16:creationId xmlns:a16="http://schemas.microsoft.com/office/drawing/2014/main" id="{3A4FEB5B-7272-F36E-4674-050C4F30F4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6934" y="4346198"/>
            <a:ext cx="2108135" cy="2246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3253F7-E2A7-F776-E208-E9F5F5527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8113" y="4346198"/>
            <a:ext cx="4124131" cy="2046584"/>
          </a:xfrm>
          <a:prstGeom prst="rect">
            <a:avLst/>
          </a:prstGeom>
        </p:spPr>
      </p:pic>
      <p:pic>
        <p:nvPicPr>
          <p:cNvPr id="6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21CBAF67-8EC6-7562-C9B8-D75316D5D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1779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F122D-8C4B-0CE3-67F3-D69828A2D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9212" y="1206554"/>
            <a:ext cx="8915399" cy="1468800"/>
          </a:xfrm>
        </p:spPr>
        <p:txBody>
          <a:bodyPr/>
          <a:lstStyle/>
          <a:p>
            <a:r>
              <a:rPr lang="en-US" dirty="0"/>
              <a:t>PROFIBUS DP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92A80-F977-0618-E40E-A1499E63B9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1794540"/>
          </a:xfrm>
        </p:spPr>
        <p:txBody>
          <a:bodyPr/>
          <a:lstStyle/>
          <a:p>
            <a:r>
              <a:rPr lang="en-US" dirty="0"/>
              <a:t>Multiple masters are allowed</a:t>
            </a:r>
          </a:p>
          <a:p>
            <a:r>
              <a:rPr lang="en-US" dirty="0"/>
              <a:t>Each slave assigned only to one master: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/>
              <a:t>Multiple master can read from any device</a:t>
            </a: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US" dirty="0"/>
              <a:t>Only one master can write to any device </a:t>
            </a:r>
          </a:p>
        </p:txBody>
      </p:sp>
      <p:pic>
        <p:nvPicPr>
          <p:cNvPr id="4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C53E0022-CC0F-D7DA-6D11-E2C6436E3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7375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D664A-7F08-D8F4-F42D-D568F06064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27007" y="803989"/>
            <a:ext cx="8915399" cy="2262781"/>
          </a:xfrm>
        </p:spPr>
        <p:txBody>
          <a:bodyPr/>
          <a:lstStyle/>
          <a:p>
            <a:r>
              <a:rPr lang="en-US" dirty="0"/>
              <a:t>PROFIBUS Communication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6D497C-6E3A-FABE-BA04-6177CCE203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27008" y="3670147"/>
            <a:ext cx="8915399" cy="112628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Two mechanism supported:</a:t>
            </a:r>
          </a:p>
          <a:p>
            <a:endParaRPr lang="en-US" dirty="0"/>
          </a:p>
          <a:p>
            <a:r>
              <a:rPr lang="en-US" dirty="0"/>
              <a:t>							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D9E54EC-E9F6-FC56-1017-4713F5B3A603}"/>
                  </a:ext>
                </a:extLst>
              </p14:cNvPr>
              <p14:cNvContentPartPr/>
              <p14:nvPr/>
            </p14:nvContentPartPr>
            <p14:xfrm>
              <a:off x="10151792" y="2425790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D9E54EC-E9F6-FC56-1017-4713F5B3A60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42792" y="241715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EC7CFCE-EF1F-2868-772C-345DC9027A93}"/>
                  </a:ext>
                </a:extLst>
              </p14:cNvPr>
              <p14:cNvContentPartPr/>
              <p14:nvPr/>
            </p14:nvContentPartPr>
            <p14:xfrm>
              <a:off x="5050952" y="3240830"/>
              <a:ext cx="360" cy="36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EC7CFCE-EF1F-2868-772C-345DC9027A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041952" y="3231830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7" name="Oval 6">
            <a:extLst>
              <a:ext uri="{FF2B5EF4-FFF2-40B4-BE49-F238E27FC236}">
                <a16:creationId xmlns:a16="http://schemas.microsoft.com/office/drawing/2014/main" id="{DC61D233-AA45-C50B-016D-532F1F25B696}"/>
              </a:ext>
            </a:extLst>
          </p:cNvPr>
          <p:cNvSpPr/>
          <p:nvPr/>
        </p:nvSpPr>
        <p:spPr>
          <a:xfrm>
            <a:off x="2601652" y="4435396"/>
            <a:ext cx="3271935" cy="13125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Token passing (master to master)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D843A37-3B7B-5C37-08EE-C25E3AF35EA8}"/>
              </a:ext>
            </a:extLst>
          </p:cNvPr>
          <p:cNvSpPr/>
          <p:nvPr/>
        </p:nvSpPr>
        <p:spPr>
          <a:xfrm>
            <a:off x="6677607" y="4435152"/>
            <a:ext cx="3271935" cy="131250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  <a:p>
            <a:pPr algn="ctr"/>
            <a:r>
              <a:rPr lang="en-US" dirty="0">
                <a:solidFill>
                  <a:schemeClr val="tx1"/>
                </a:solidFill>
              </a:rPr>
              <a:t>Polling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(master to slave)</a:t>
            </a:r>
            <a:r>
              <a:rPr lang="en-US" dirty="0"/>
              <a:t>	</a:t>
            </a:r>
          </a:p>
        </p:txBody>
      </p:sp>
      <p:pic>
        <p:nvPicPr>
          <p:cNvPr id="11" name="Picture 2" descr="Image result for آرم شریف. Size: 104 x 104. Source: sanjeshetakmili.ir">
            <a:extLst>
              <a:ext uri="{FF2B5EF4-FFF2-40B4-BE49-F238E27FC236}">
                <a16:creationId xmlns:a16="http://schemas.microsoft.com/office/drawing/2014/main" id="{BDFA5AD6-4DB5-C0DE-F772-91A06C7C9C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1748" y="619454"/>
            <a:ext cx="972864" cy="9728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1986743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TM02892315[[fn=Wisp]]</Template>
  <TotalTime>1717</TotalTime>
  <Words>613</Words>
  <Application>Microsoft Office PowerPoint</Application>
  <PresentationFormat>Widescreen</PresentationFormat>
  <Paragraphs>93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Century Gothic</vt:lpstr>
      <vt:lpstr>Wingdings</vt:lpstr>
      <vt:lpstr>Wingdings 3</vt:lpstr>
      <vt:lpstr>Wisp</vt:lpstr>
      <vt:lpstr>Profibus</vt:lpstr>
      <vt:lpstr>Befor PROFIBUS</vt:lpstr>
      <vt:lpstr>Problems </vt:lpstr>
      <vt:lpstr>PROFIBUS =&gt; Process fieldbus</vt:lpstr>
      <vt:lpstr>What is a fieldbus?</vt:lpstr>
      <vt:lpstr>Types of PROFIBUS </vt:lpstr>
      <vt:lpstr>PROFIBUS DP</vt:lpstr>
      <vt:lpstr>PROFIBUS DP</vt:lpstr>
      <vt:lpstr>PROFIBUS Communication</vt:lpstr>
      <vt:lpstr>PROFIBUS Communication – token passing </vt:lpstr>
      <vt:lpstr>PROFIBUS Communication – polling </vt:lpstr>
      <vt:lpstr>Polling-cyclic</vt:lpstr>
      <vt:lpstr>Polling-cyclic</vt:lpstr>
      <vt:lpstr>Polling-Acyclic</vt:lpstr>
      <vt:lpstr>Error Handling in PROFIBUS</vt:lpstr>
      <vt:lpstr>Profibus DP and PA </vt:lpstr>
      <vt:lpstr>summary</vt:lpstr>
      <vt:lpstr>resources</vt:lpstr>
      <vt:lpstr>Thanks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abolfazl daniali</dc:creator>
  <cp:lastModifiedBy>abolfazl daniali</cp:lastModifiedBy>
  <cp:revision>4</cp:revision>
  <dcterms:created xsi:type="dcterms:W3CDTF">2025-02-01T14:13:28Z</dcterms:created>
  <dcterms:modified xsi:type="dcterms:W3CDTF">2025-02-02T18:51:03Z</dcterms:modified>
</cp:coreProperties>
</file>

<file path=docProps/thumbnail.jpeg>
</file>